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mp4" ContentType="video/unknown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06" r:id="rId2"/>
    <p:sldId id="307" r:id="rId3"/>
    <p:sldId id="312" r:id="rId4"/>
    <p:sldId id="259" r:id="rId5"/>
    <p:sldId id="264" r:id="rId6"/>
    <p:sldId id="262" r:id="rId7"/>
    <p:sldId id="260" r:id="rId8"/>
    <p:sldId id="261" r:id="rId9"/>
    <p:sldId id="263" r:id="rId10"/>
    <p:sldId id="265" r:id="rId11"/>
    <p:sldId id="309" r:id="rId12"/>
    <p:sldId id="313" r:id="rId13"/>
    <p:sldId id="314" r:id="rId14"/>
    <p:sldId id="294" r:id="rId15"/>
    <p:sldId id="311" r:id="rId16"/>
    <p:sldId id="269" r:id="rId17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699"/>
    <a:srgbClr val="660033"/>
    <a:srgbClr val="006600"/>
    <a:srgbClr val="0066CC"/>
    <a:srgbClr val="CC6600"/>
    <a:srgbClr val="003300"/>
    <a:srgbClr val="990033"/>
    <a:srgbClr val="99261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587" autoAdjust="0"/>
    <p:restoredTop sz="86444" autoAdjust="0"/>
  </p:normalViewPr>
  <p:slideViewPr>
    <p:cSldViewPr>
      <p:cViewPr>
        <p:scale>
          <a:sx n="80" d="100"/>
          <a:sy n="80" d="100"/>
        </p:scale>
        <p:origin x="-510" y="-33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42" y="6642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5C35FD-CDD5-4B85-9620-D5DC8D386DBB}" type="datetimeFigureOut">
              <a:rPr lang="ru-RU"/>
              <a:pPr>
                <a:defRPr/>
              </a:pPr>
              <a:t>01.12.2023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604EB7-3B66-4258-A495-405E82EF342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wedg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78DA5F-EA6D-4AA8-B934-592760BA00E2}" type="datetimeFigureOut">
              <a:rPr lang="ru-RU"/>
              <a:pPr>
                <a:defRPr/>
              </a:pPr>
              <a:t>01.12.2023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CD9DC3-06BE-44A6-8A5E-BE14F60D61A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wedg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046796-1DCC-4704-9B6F-0635C95D507C}" type="datetimeFigureOut">
              <a:rPr lang="ru-RU"/>
              <a:pPr>
                <a:defRPr/>
              </a:pPr>
              <a:t>01.12.2023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ABFED8-B739-4AB8-A637-3FEEC23023E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wedg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2242AC-E85A-42B0-B944-C3470D81F5AD}" type="datetimeFigureOut">
              <a:rPr lang="ru-RU"/>
              <a:pPr>
                <a:defRPr/>
              </a:pPr>
              <a:t>01.12.2023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2B0D5C-18F9-4DB1-91F1-C36F40B838C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wedg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E162FD-8184-4A88-A454-BD78208CE9D8}" type="datetimeFigureOut">
              <a:rPr lang="ru-RU"/>
              <a:pPr>
                <a:defRPr/>
              </a:pPr>
              <a:t>01.12.2023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55B220-C37D-4930-B73A-84280A5534B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wedg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101221-35B1-4F31-9274-ACF6A3887DB8}" type="datetimeFigureOut">
              <a:rPr lang="ru-RU"/>
              <a:pPr>
                <a:defRPr/>
              </a:pPr>
              <a:t>01.12.2023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949328-17CD-4A9F-8BA8-9C8EFCEB2FF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wedg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2F2318-8B82-466F-9D0F-84B95F9482DE}" type="datetimeFigureOut">
              <a:rPr lang="ru-RU"/>
              <a:pPr>
                <a:defRPr/>
              </a:pPr>
              <a:t>01.12.2023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152B69-C041-4A8B-BA94-608290A7E61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wedg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34FFAE-9395-45B3-AC01-24DDF13AAC3E}" type="datetimeFigureOut">
              <a:rPr lang="ru-RU"/>
              <a:pPr>
                <a:defRPr/>
              </a:pPr>
              <a:t>01.12.2023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2BCE30-4CF7-4CE5-A43C-B60B98925FD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wedg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DFDEAD-3643-4EF3-9DB6-BAD5083390AA}" type="datetimeFigureOut">
              <a:rPr lang="ru-RU"/>
              <a:pPr>
                <a:defRPr/>
              </a:pPr>
              <a:t>01.12.2023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D8EF54-C3F3-47FF-BAE3-853843BF073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wedg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75DD9A-C4E0-4E80-91A0-4EEF22219DE5}" type="datetimeFigureOut">
              <a:rPr lang="ru-RU"/>
              <a:pPr>
                <a:defRPr/>
              </a:pPr>
              <a:t>01.12.2023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F37AA6-4CE9-4D43-A548-C83BB2F36AB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wedg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A2EEC0-0E7A-448B-BFE8-030EABFEBCC0}" type="datetimeFigureOut">
              <a:rPr lang="ru-RU"/>
              <a:pPr>
                <a:defRPr/>
              </a:pPr>
              <a:t>01.12.2023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9A9BC6-699B-4D7C-B638-EEB3BF3C2D9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wedg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4FDC260B-F37E-41B0-B302-CCFC32FC088D}" type="datetimeFigureOut">
              <a:rPr lang="ru-RU"/>
              <a:pPr>
                <a:defRPr/>
              </a:pPr>
              <a:t>01.12.2023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A7D41904-1D78-444F-931B-1C4FE7BFE75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ransition spd="med">
    <p:wedge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7" Type="http://schemas.openxmlformats.org/officeDocument/2006/relationships/image" Target="../media/image20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0" y="2564904"/>
            <a:ext cx="2016224" cy="639762"/>
          </a:xfrm>
        </p:spPr>
        <p:txBody>
          <a:bodyPr/>
          <a:lstStyle/>
          <a:p>
            <a:r>
              <a:rPr lang="en-US" sz="4800" b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NewRomanPSMT"/>
              </a:rPr>
              <a:t>ZOO</a:t>
            </a:r>
            <a:r>
              <a:rPr lang="ru-RU" sz="4800" b="0" dirty="0" smtClean="0">
                <a:latin typeface="TimesNewRomanPSMT"/>
              </a:rPr>
              <a:t>.</a:t>
            </a:r>
            <a:endParaRPr lang="ru-RU" sz="4800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179512" y="476672"/>
            <a:ext cx="3816424" cy="1800200"/>
          </a:xfrm>
        </p:spPr>
        <p:txBody>
          <a:bodyPr/>
          <a:lstStyle/>
          <a:p>
            <a:pPr marL="0" indent="0" algn="ctr">
              <a:buNone/>
            </a:pPr>
            <a:r>
              <a:rPr lang="en-US" sz="3600" b="1" dirty="0"/>
              <a:t>What is the capital of Great Britain?</a:t>
            </a:r>
            <a:endParaRPr lang="ru-RU" sz="3600" b="1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1763688" y="2564904"/>
            <a:ext cx="2673623" cy="639762"/>
          </a:xfrm>
        </p:spPr>
        <p:txBody>
          <a:bodyPr/>
          <a:lstStyle/>
          <a:p>
            <a:pPr algn="ctr"/>
            <a:r>
              <a:rPr lang="en-US" sz="4400" b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NewRomanPSMT"/>
              </a:rPr>
              <a:t>LONDON</a:t>
            </a:r>
            <a:endParaRPr lang="ru-RU" sz="4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139952" y="548680"/>
            <a:ext cx="4752528" cy="1440160"/>
          </a:xfrm>
        </p:spPr>
        <p:txBody>
          <a:bodyPr/>
          <a:lstStyle/>
          <a:p>
            <a:pPr marL="0" indent="0">
              <a:buNone/>
            </a:pPr>
            <a:r>
              <a:rPr lang="en-US" sz="3600" b="1" dirty="0" smtClean="0">
                <a:cs typeface="Calibri" pitchFamily="34" charset="0"/>
              </a:rPr>
              <a:t>Where</a:t>
            </a:r>
            <a:r>
              <a:rPr lang="ru-RU" sz="3600" b="1" dirty="0" smtClean="0"/>
              <a:t> </a:t>
            </a:r>
            <a:r>
              <a:rPr lang="en-US" sz="3600" b="1" dirty="0" smtClean="0"/>
              <a:t>can </a:t>
            </a:r>
            <a:r>
              <a:rPr lang="en-US" sz="3600" b="1" dirty="0"/>
              <a:t>you see different </a:t>
            </a:r>
            <a:r>
              <a:rPr lang="en-US" sz="3600" b="1" dirty="0" smtClean="0"/>
              <a:t>wild</a:t>
            </a:r>
            <a:r>
              <a:rPr lang="ru-RU" sz="3600" b="1" dirty="0" smtClean="0"/>
              <a:t> </a:t>
            </a:r>
            <a:r>
              <a:rPr lang="en-US" sz="3600" b="1" dirty="0" smtClean="0"/>
              <a:t>animals</a:t>
            </a:r>
            <a:r>
              <a:rPr lang="en-US" sz="3600" b="1" dirty="0"/>
              <a:t>?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2340555232"/>
      </p:ext>
    </p:extLst>
  </p:cSld>
  <p:clrMapOvr>
    <a:masterClrMapping/>
  </p:clrMapOvr>
  <p:transition spd="med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 build="p"/>
      <p:bldP spid="5" grpId="0" build="p"/>
      <p:bldP spid="6" grpId="0" build="p"/>
      <p:bldP spid="6" grpId="1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5" name="Содержимое 4" descr="2 кенгуру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3840163" y="1554163"/>
            <a:ext cx="4822825" cy="2962275"/>
          </a:xfrm>
        </p:spPr>
      </p:pic>
      <p:sp>
        <p:nvSpPr>
          <p:cNvPr id="22531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pPr eaLnBrk="1" hangingPunct="1"/>
            <a:r>
              <a:rPr lang="en-US" sz="2400" dirty="0" smtClean="0">
                <a:solidFill>
                  <a:srgbClr val="0066CC"/>
                </a:solidFill>
                <a:latin typeface="Comic Sans MS" pitchFamily="66" charset="0"/>
              </a:rPr>
              <a:t>This animal is very unusual. It cannot walk, it cannot run, it cannot fly, it can only jump. It has a front pocket  and it carries a baby. It lives in Australia. Name this animal.</a:t>
            </a:r>
            <a:endParaRPr lang="ru-RU" sz="2400" dirty="0" smtClean="0">
              <a:solidFill>
                <a:srgbClr val="0066CC"/>
              </a:solidFill>
              <a:latin typeface="Comic Sans MS" pitchFamily="66" charset="0"/>
            </a:endParaRPr>
          </a:p>
        </p:txBody>
      </p:sp>
      <p:sp>
        <p:nvSpPr>
          <p:cNvPr id="22532" name="Прямоугольник 6"/>
          <p:cNvSpPr>
            <a:spLocks noChangeArrowheads="1"/>
          </p:cNvSpPr>
          <p:nvPr/>
        </p:nvSpPr>
        <p:spPr bwMode="auto">
          <a:xfrm>
            <a:off x="3357563" y="428625"/>
            <a:ext cx="257175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4000" b="1">
                <a:solidFill>
                  <a:srgbClr val="0070C0"/>
                </a:solidFill>
                <a:latin typeface="Comic Sans MS" pitchFamily="66" charset="0"/>
              </a:rPr>
              <a:t>RIDDLES</a:t>
            </a:r>
            <a:endParaRPr lang="ru-RU" sz="4000" b="1">
              <a:solidFill>
                <a:srgbClr val="0070C0"/>
              </a:solidFill>
              <a:latin typeface="Comic Sans MS" pitchFamily="66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3714750" y="4929188"/>
            <a:ext cx="5072063" cy="1500187"/>
          </a:xfrm>
          <a:prstGeom prst="roundRect">
            <a:avLst/>
          </a:prstGeom>
          <a:gradFill flip="none" rotWithShape="1">
            <a:gsLst>
              <a:gs pos="0">
                <a:schemeClr val="accent5">
                  <a:lumMod val="75000"/>
                  <a:tint val="66000"/>
                  <a:satMod val="160000"/>
                </a:schemeClr>
              </a:gs>
              <a:gs pos="50000">
                <a:schemeClr val="accent5">
                  <a:lumMod val="75000"/>
                  <a:tint val="44500"/>
                  <a:satMod val="160000"/>
                </a:schemeClr>
              </a:gs>
              <a:gs pos="100000">
                <a:schemeClr val="accent5">
                  <a:lumMod val="75000"/>
                  <a:tint val="23500"/>
                  <a:satMod val="160000"/>
                </a:schemeClr>
              </a:gs>
            </a:gsLst>
            <a:lin ang="162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ransition spd="med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IS London Zoo one of the best zoos in the world</a:t>
            </a:r>
            <a:r>
              <a:rPr lang="ru-RU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?</a:t>
            </a:r>
            <a:endParaRPr lang="ru-RU" b="1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6203" y="1600200"/>
            <a:ext cx="6611594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115616" y="2274838"/>
            <a:ext cx="6768752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lvl="0" indent="-514350">
              <a:buAutoNum type="arabicPeriod"/>
            </a:pPr>
            <a:r>
              <a:rPr lang="en-US" sz="2400" dirty="0"/>
              <a:t>The home of London Zoo is Regent’s Park</a:t>
            </a:r>
            <a:r>
              <a:rPr lang="ru-RU" sz="2400" dirty="0"/>
              <a:t>.</a:t>
            </a:r>
          </a:p>
          <a:p>
            <a:pPr lvl="0"/>
            <a:r>
              <a:rPr lang="ru-RU" sz="2400" dirty="0"/>
              <a:t>2. </a:t>
            </a:r>
            <a:r>
              <a:rPr lang="en-US" sz="2400" dirty="0"/>
              <a:t>London Zoo is young.</a:t>
            </a:r>
            <a:endParaRPr lang="ru-RU" sz="2400" dirty="0"/>
          </a:p>
          <a:p>
            <a:pPr lvl="0"/>
            <a:r>
              <a:rPr lang="ru-RU" sz="2400" dirty="0"/>
              <a:t>3. </a:t>
            </a:r>
            <a:r>
              <a:rPr lang="en-US" sz="2400" dirty="0"/>
              <a:t>A lot of children with their parents and friends visit it every day.</a:t>
            </a:r>
            <a:endParaRPr lang="ru-RU" sz="2400" dirty="0"/>
          </a:p>
          <a:p>
            <a:pPr lvl="0"/>
            <a:r>
              <a:rPr lang="ru-RU" sz="2400" dirty="0"/>
              <a:t>4. </a:t>
            </a:r>
            <a:r>
              <a:rPr lang="en-US" sz="2400" dirty="0"/>
              <a:t>London Zoo is not rich in animals.</a:t>
            </a:r>
            <a:endParaRPr lang="ru-RU" sz="2400" dirty="0"/>
          </a:p>
          <a:p>
            <a:pPr lvl="0"/>
            <a:r>
              <a:rPr lang="ru-RU" sz="2400" dirty="0"/>
              <a:t>5. </a:t>
            </a:r>
            <a:r>
              <a:rPr lang="en-US" sz="2400" dirty="0"/>
              <a:t>Today there are two thousand of exotic animals at Zoo.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333230911"/>
      </p:ext>
    </p:extLst>
  </p:cSld>
  <p:clrMapOvr>
    <a:masterClrMapping/>
  </p:clrMapOvr>
  <p:transition spd="med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Head Shoulders Knees &amp; Toes (Speeding Up) _ Nursery Rhyme _ Super Simple Songs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51520" y="548680"/>
            <a:ext cx="8576954" cy="5472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3147328"/>
      </p:ext>
    </p:extLst>
  </p:cSld>
  <p:clrMapOvr>
    <a:masterClrMapping/>
  </p:clrMapOvr>
  <p:transition spd="med">
    <p:wedg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11560" y="116632"/>
            <a:ext cx="8208912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42950" lvl="0" indent="-742950">
              <a:buAutoNum type="arabicPeriod"/>
            </a:pPr>
            <a:r>
              <a:rPr lang="en-US" sz="4000" dirty="0" smtClean="0"/>
              <a:t>When </a:t>
            </a:r>
            <a:r>
              <a:rPr lang="en-US" sz="4000" dirty="0"/>
              <a:t>was the Zoo opened</a:t>
            </a:r>
            <a:r>
              <a:rPr lang="en-US" sz="4000" dirty="0" smtClean="0"/>
              <a:t>?</a:t>
            </a:r>
            <a:endParaRPr lang="ru-RU" sz="4000" dirty="0" smtClean="0"/>
          </a:p>
          <a:p>
            <a:pPr lvl="0"/>
            <a:endParaRPr lang="ru-RU" sz="4000" dirty="0"/>
          </a:p>
          <a:p>
            <a:pPr lvl="0"/>
            <a:r>
              <a:rPr lang="ru-RU" sz="4000" dirty="0" smtClean="0"/>
              <a:t>2. </a:t>
            </a:r>
            <a:r>
              <a:rPr lang="en-US" sz="4000" dirty="0" smtClean="0"/>
              <a:t>Where </a:t>
            </a:r>
            <a:r>
              <a:rPr lang="en-US" sz="4000" dirty="0"/>
              <a:t>is the Zoo </a:t>
            </a:r>
            <a:r>
              <a:rPr lang="en-US" sz="4000" dirty="0" smtClean="0"/>
              <a:t>situated?</a:t>
            </a:r>
            <a:endParaRPr lang="ru-RU" sz="4000" dirty="0" smtClean="0"/>
          </a:p>
          <a:p>
            <a:pPr lvl="0"/>
            <a:endParaRPr lang="ru-RU" sz="4000" dirty="0" smtClean="0"/>
          </a:p>
          <a:p>
            <a:pPr lvl="0"/>
            <a:r>
              <a:rPr lang="ru-RU" sz="4000" dirty="0" smtClean="0"/>
              <a:t>3. </a:t>
            </a:r>
            <a:r>
              <a:rPr lang="en-US" sz="4000" dirty="0" smtClean="0"/>
              <a:t>How </a:t>
            </a:r>
            <a:r>
              <a:rPr lang="en-US" sz="4000" dirty="0"/>
              <a:t>many animals live there</a:t>
            </a:r>
            <a:r>
              <a:rPr lang="en-US" sz="4000" dirty="0" smtClean="0"/>
              <a:t>?</a:t>
            </a:r>
            <a:endParaRPr lang="ru-RU" sz="4000" dirty="0" smtClean="0"/>
          </a:p>
          <a:p>
            <a:pPr lvl="0"/>
            <a:endParaRPr lang="ru-RU" sz="4000" dirty="0"/>
          </a:p>
          <a:p>
            <a:pPr marL="742950" lvl="0" indent="-742950">
              <a:buAutoNum type="arabicPeriod" startAt="4"/>
            </a:pPr>
            <a:r>
              <a:rPr lang="en-US" sz="4000" dirty="0" smtClean="0"/>
              <a:t>What can </a:t>
            </a:r>
            <a:r>
              <a:rPr lang="en-US" sz="4000" dirty="0"/>
              <a:t>people do in the Zoo</a:t>
            </a:r>
            <a:r>
              <a:rPr lang="en-US" sz="4000" dirty="0" smtClean="0"/>
              <a:t>?</a:t>
            </a:r>
            <a:endParaRPr lang="ru-RU" sz="4000" dirty="0" smtClean="0"/>
          </a:p>
          <a:p>
            <a:pPr lvl="0"/>
            <a:endParaRPr lang="ru-RU" sz="4000" dirty="0"/>
          </a:p>
          <a:p>
            <a:pPr lvl="0"/>
            <a:r>
              <a:rPr lang="ru-RU" sz="4000" dirty="0" smtClean="0"/>
              <a:t>5. </a:t>
            </a:r>
            <a:r>
              <a:rPr lang="en-US" sz="4000" dirty="0" smtClean="0"/>
              <a:t>When </a:t>
            </a:r>
            <a:r>
              <a:rPr lang="en-US" sz="4000" dirty="0"/>
              <a:t>can people visit the Zoo?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685958586"/>
      </p:ext>
    </p:extLst>
  </p:cSld>
  <p:clrMapOvr>
    <a:masterClrMapping/>
  </p:clrMapOvr>
  <p:transition spd="med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51155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b="1" u="sng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IS London Zoo one of the best zoos in the world</a:t>
            </a:r>
            <a:r>
              <a:rPr lang="ru-RU" b="1" u="sng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?</a:t>
            </a:r>
            <a:endParaRPr lang="ru-RU" dirty="0">
              <a:solidFill>
                <a:schemeClr val="accent1">
                  <a:lumMod val="75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39552" y="3212976"/>
            <a:ext cx="8352928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lvl="0" indent="-514350">
              <a:buAutoNum type="arabicPeriod"/>
            </a:pPr>
            <a:r>
              <a:rPr lang="en-US" sz="2800" dirty="0" smtClean="0"/>
              <a:t>The </a:t>
            </a:r>
            <a:r>
              <a:rPr lang="en-US" sz="2800" dirty="0"/>
              <a:t>home of London Zoo is Regent’s </a:t>
            </a:r>
            <a:r>
              <a:rPr lang="en-US" sz="2800" dirty="0" smtClean="0"/>
              <a:t>Park</a:t>
            </a:r>
            <a:r>
              <a:rPr lang="ru-RU" sz="2800" dirty="0" smtClean="0"/>
              <a:t>.</a:t>
            </a:r>
            <a:endParaRPr lang="ru-RU" sz="2800" dirty="0"/>
          </a:p>
          <a:p>
            <a:pPr lvl="0"/>
            <a:r>
              <a:rPr lang="ru-RU" sz="2800" dirty="0" smtClean="0"/>
              <a:t>2. </a:t>
            </a:r>
            <a:r>
              <a:rPr lang="en-US" sz="2800" dirty="0" smtClean="0"/>
              <a:t>London </a:t>
            </a:r>
            <a:r>
              <a:rPr lang="en-US" sz="2800" dirty="0"/>
              <a:t>Zoo is young.</a:t>
            </a:r>
            <a:endParaRPr lang="ru-RU" sz="2800" dirty="0"/>
          </a:p>
          <a:p>
            <a:pPr lvl="0"/>
            <a:r>
              <a:rPr lang="ru-RU" sz="2800" dirty="0"/>
              <a:t>3</a:t>
            </a:r>
            <a:r>
              <a:rPr lang="ru-RU" sz="2800" dirty="0" smtClean="0"/>
              <a:t>. </a:t>
            </a:r>
            <a:r>
              <a:rPr lang="en-US" sz="2800" dirty="0" smtClean="0"/>
              <a:t>A </a:t>
            </a:r>
            <a:r>
              <a:rPr lang="en-US" sz="2800" dirty="0"/>
              <a:t>lot of children with their parents and friends visit it every day.</a:t>
            </a:r>
            <a:endParaRPr lang="ru-RU" sz="2800" dirty="0"/>
          </a:p>
          <a:p>
            <a:pPr lvl="0"/>
            <a:r>
              <a:rPr lang="ru-RU" sz="2800" dirty="0"/>
              <a:t>4</a:t>
            </a:r>
            <a:r>
              <a:rPr lang="ru-RU" sz="2800" dirty="0" smtClean="0"/>
              <a:t>. </a:t>
            </a:r>
            <a:r>
              <a:rPr lang="en-US" sz="2800" dirty="0" smtClean="0"/>
              <a:t>London </a:t>
            </a:r>
            <a:r>
              <a:rPr lang="en-US" sz="2800" dirty="0"/>
              <a:t>Zoo is not rich in animals.</a:t>
            </a:r>
            <a:endParaRPr lang="ru-RU" sz="2800" dirty="0"/>
          </a:p>
          <a:p>
            <a:pPr lvl="0"/>
            <a:r>
              <a:rPr lang="ru-RU" sz="2800" dirty="0"/>
              <a:t>5</a:t>
            </a:r>
            <a:r>
              <a:rPr lang="ru-RU" sz="2800" dirty="0" smtClean="0"/>
              <a:t>. </a:t>
            </a:r>
            <a:r>
              <a:rPr lang="en-US" sz="2800" dirty="0" smtClean="0"/>
              <a:t>Today </a:t>
            </a:r>
            <a:r>
              <a:rPr lang="en-US" sz="2800" dirty="0"/>
              <a:t>there are two thousand of exotic animals at Zoo.</a:t>
            </a:r>
            <a:endParaRPr lang="ru-RU" sz="2800" dirty="0"/>
          </a:p>
        </p:txBody>
      </p:sp>
    </p:spTree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sz="96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Algerian" pitchFamily="82" charset="0"/>
              </a:rPr>
              <a:t>My Zoo</a:t>
            </a:r>
            <a:endParaRPr lang="ru-RU" sz="9600" b="1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27651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Font typeface="Arial" charset="0"/>
              <a:buNone/>
            </a:pPr>
            <a:r>
              <a:rPr lang="en-US" altLang="ru-RU" sz="5400" smtClean="0">
                <a:latin typeface="Arial Rounded MT Bold" pitchFamily="34" charset="0"/>
              </a:rPr>
              <a:t>If I were the director … </a:t>
            </a:r>
            <a:endParaRPr lang="ru-RU" altLang="ru-RU" sz="5400" smtClean="0"/>
          </a:p>
        </p:txBody>
      </p:sp>
      <p:pic>
        <p:nvPicPr>
          <p:cNvPr id="27652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99325" y="0"/>
            <a:ext cx="1844675" cy="1844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7653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97663" y="5246688"/>
            <a:ext cx="2446337" cy="1628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7654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501900"/>
            <a:ext cx="2579688" cy="1935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7655" name="Picture 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838" y="3016250"/>
            <a:ext cx="2178050" cy="3068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7656" name="Picture 8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8775" y="2513013"/>
            <a:ext cx="1981200" cy="2241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7657" name="Picture 9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6988" y="4727575"/>
            <a:ext cx="2849563" cy="2138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987824" y="2501900"/>
            <a:ext cx="3528392" cy="409545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800" dirty="0" smtClean="0">
                <a:solidFill>
                  <a:schemeClr val="tx1"/>
                </a:solidFill>
              </a:rPr>
              <a:t>Name</a:t>
            </a:r>
            <a:r>
              <a:rPr lang="ru-RU" sz="2800" dirty="0" smtClean="0">
                <a:solidFill>
                  <a:schemeClr val="tx1"/>
                </a:solidFill>
              </a:rPr>
              <a:t>:</a:t>
            </a:r>
          </a:p>
          <a:p>
            <a:r>
              <a:rPr lang="en-US" sz="2800" dirty="0" smtClean="0">
                <a:solidFill>
                  <a:schemeClr val="tx1"/>
                </a:solidFill>
              </a:rPr>
              <a:t>Date:</a:t>
            </a:r>
          </a:p>
          <a:p>
            <a:r>
              <a:rPr lang="en-US" sz="2800" dirty="0" smtClean="0">
                <a:solidFill>
                  <a:schemeClr val="tx1"/>
                </a:solidFill>
              </a:rPr>
              <a:t>Numbers of animals:</a:t>
            </a:r>
          </a:p>
          <a:p>
            <a:r>
              <a:rPr lang="en-US" sz="2800" dirty="0" smtClean="0">
                <a:solidFill>
                  <a:schemeClr val="tx1"/>
                </a:solidFill>
              </a:rPr>
              <a:t>Kinds of animals:</a:t>
            </a:r>
            <a:endParaRPr lang="ru-RU" sz="2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638662"/>
      </p:ext>
    </p:extLst>
  </p:cSld>
  <p:clrMapOvr>
    <a:masterClrMapping/>
  </p:clrMapOvr>
  <p:transition spd="med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844824"/>
            <a:ext cx="8248650" cy="4565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0649" y="188640"/>
            <a:ext cx="8229600" cy="12430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Содержимое 2"/>
          <p:cNvSpPr>
            <a:spLocks noGrp="1"/>
          </p:cNvSpPr>
          <p:nvPr>
            <p:ph idx="1"/>
          </p:nvPr>
        </p:nvSpPr>
        <p:spPr bwMode="auto">
          <a:xfrm>
            <a:off x="457200" y="1196752"/>
            <a:ext cx="8229600" cy="49294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</a:rPr>
              <a:t>COME  TO LONDON ZOO  AGAIN !</a:t>
            </a:r>
            <a:endParaRPr kumimoji="0" lang="ru-RU" sz="1800" b="1" i="0" u="none" strike="noStrike" kern="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</a:endParaRPr>
          </a:p>
        </p:txBody>
      </p:sp>
    </p:spTree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Lena\Pictures\london_zoo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504634"/>
            <a:ext cx="7704856" cy="51095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90449739"/>
      </p:ext>
    </p:extLst>
  </p:cSld>
  <p:clrMapOvr>
    <a:masterClrMapping/>
  </p:clrMapOvr>
  <p:transition spd="med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102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Содержимое 4" descr="крокодилы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405093" y="116633"/>
            <a:ext cx="2896775" cy="2160240"/>
          </a:xfrm>
          <a:prstGeom prst="rect">
            <a:avLst/>
          </a:prstGeom>
        </p:spPr>
      </p:pic>
      <p:pic>
        <p:nvPicPr>
          <p:cNvPr id="3" name="Содержимое 6" descr="elephant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3491880" y="368623"/>
            <a:ext cx="2255838" cy="1656259"/>
          </a:xfrm>
          <a:prstGeom prst="rect">
            <a:avLst/>
          </a:prstGeom>
        </p:spPr>
      </p:pic>
      <p:pic>
        <p:nvPicPr>
          <p:cNvPr id="4" name="Содержимое 4" descr="киты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5919708" y="332580"/>
            <a:ext cx="3048714" cy="2287141"/>
          </a:xfrm>
          <a:prstGeom prst="rect">
            <a:avLst/>
          </a:prstGeom>
          <a:ln w="38100">
            <a:solidFill>
              <a:srgbClr val="00B0F0"/>
            </a:solidFill>
          </a:ln>
        </p:spPr>
      </p:pic>
      <p:pic>
        <p:nvPicPr>
          <p:cNvPr id="5" name="Содержимое 6" descr="adult-brown-bear.jp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323528" y="2487608"/>
            <a:ext cx="2659161" cy="1914409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6" name="Содержимое 8" descr="Parrot_080430102918650_wideweb__300x375,1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>
          <a:xfrm>
            <a:off x="3279989" y="2132856"/>
            <a:ext cx="2622773" cy="2623914"/>
          </a:xfrm>
          <a:prstGeom prst="rect">
            <a:avLst/>
          </a:prstGeom>
        </p:spPr>
      </p:pic>
      <p:pic>
        <p:nvPicPr>
          <p:cNvPr id="7" name="Содержимое 9" descr="turtle_article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>
          <a:xfrm>
            <a:off x="6280620" y="2852936"/>
            <a:ext cx="2660997" cy="2230419"/>
          </a:xfrm>
          <a:prstGeom prst="rect">
            <a:avLst/>
          </a:prstGeom>
        </p:spPr>
      </p:pic>
      <p:pic>
        <p:nvPicPr>
          <p:cNvPr id="8" name="Содержимое 4" descr="2 кенгуру.jp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>
          <a:xfrm>
            <a:off x="1428638" y="4756770"/>
            <a:ext cx="3108101" cy="19090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1332809"/>
      </p:ext>
    </p:extLst>
  </p:cSld>
  <p:clrMapOvr>
    <a:masterClrMapping/>
  </p:clrMapOvr>
  <p:transition spd="med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5" name="Содержимое 4" descr="крокодилы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3779838" y="854075"/>
            <a:ext cx="4657725" cy="3473450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sz="2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66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omic Sans MS" pitchFamily="66" charset="0"/>
              </a:rPr>
              <a:t>It is long and green. It</a:t>
            </a:r>
            <a:r>
              <a:rPr lang="ru-RU" sz="2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66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en-US" sz="2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66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omic Sans MS" pitchFamily="66" charset="0"/>
              </a:rPr>
              <a:t>lives in rivers and eats fish and birds. It has four legs and a long tail. This animal has a lot of teeth. What is it?</a:t>
            </a:r>
            <a:endParaRPr lang="ru-RU" sz="28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66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457200" y="274638"/>
            <a:ext cx="8229600" cy="654050"/>
          </a:xfrm>
          <a:prstGeom prst="rect">
            <a:avLst/>
          </a:prstGeom>
        </p:spPr>
        <p:txBody>
          <a:bodyPr anchor="b">
            <a:normAutofit lnSpcReduction="1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en-US" sz="4000" b="1" dirty="0">
                <a:solidFill>
                  <a:srgbClr val="0070C0"/>
                </a:solidFill>
                <a:latin typeface="Comic Sans MS" pitchFamily="66" charset="0"/>
                <a:ea typeface="+mj-ea"/>
                <a:cs typeface="+mj-cs"/>
              </a:rPr>
              <a:t>RIDDLES</a:t>
            </a:r>
            <a:endParaRPr lang="ru-RU" sz="4000" b="1" dirty="0">
              <a:solidFill>
                <a:srgbClr val="0070C0"/>
              </a:solidFill>
              <a:latin typeface="Comic Sans MS" pitchFamily="66" charset="0"/>
              <a:ea typeface="+mj-ea"/>
              <a:cs typeface="+mj-cs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3571875" y="4581128"/>
            <a:ext cx="5572125" cy="2000250"/>
          </a:xfrm>
          <a:prstGeom prst="roundRect">
            <a:avLst/>
          </a:prstGeom>
          <a:gradFill flip="none" rotWithShape="1">
            <a:gsLst>
              <a:gs pos="0">
                <a:schemeClr val="accent5">
                  <a:lumMod val="75000"/>
                  <a:tint val="66000"/>
                  <a:satMod val="160000"/>
                </a:schemeClr>
              </a:gs>
              <a:gs pos="50000">
                <a:schemeClr val="accent5">
                  <a:lumMod val="75000"/>
                  <a:tint val="44500"/>
                  <a:satMod val="160000"/>
                </a:schemeClr>
              </a:gs>
              <a:gs pos="100000">
                <a:schemeClr val="accent5">
                  <a:lumMod val="75000"/>
                  <a:tint val="23500"/>
                  <a:satMod val="160000"/>
                </a:schemeClr>
              </a:gs>
            </a:gsLst>
            <a:lin ang="162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2050" name="Picture 2" descr="C:\Users\Momento\Pictures\крок гиф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43000" y="571500"/>
            <a:ext cx="866775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sz="2800" dirty="0" smtClean="0">
                <a:solidFill>
                  <a:schemeClr val="accent5">
                    <a:lumMod val="50000"/>
                  </a:schemeClr>
                </a:solidFill>
                <a:latin typeface="Comic Sans MS" pitchFamily="66" charset="0"/>
              </a:rPr>
              <a:t>I am very, very big. I like to eat grass. I have four legs and two big ears. My long nose is called a trunk. I live in India and in Africa. I am intelligent. What am I?</a:t>
            </a:r>
            <a:endParaRPr lang="ru-RU" sz="2800" dirty="0">
              <a:solidFill>
                <a:schemeClr val="accent5">
                  <a:lumMod val="50000"/>
                </a:schemeClr>
              </a:solidFill>
              <a:latin typeface="Comic Sans MS" pitchFamily="66" charset="0"/>
            </a:endParaRPr>
          </a:p>
        </p:txBody>
      </p:sp>
      <p:pic>
        <p:nvPicPr>
          <p:cNvPr id="7" name="Содержимое 6" descr="elephant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3889375" y="1603375"/>
            <a:ext cx="4511675" cy="2541588"/>
          </a:xfrm>
        </p:spPr>
      </p:pic>
      <p:sp>
        <p:nvSpPr>
          <p:cNvPr id="5" name="Скругленный прямоугольник 4"/>
          <p:cNvSpPr/>
          <p:nvPr/>
        </p:nvSpPr>
        <p:spPr>
          <a:xfrm>
            <a:off x="3714750" y="4429125"/>
            <a:ext cx="5072063" cy="2000250"/>
          </a:xfrm>
          <a:prstGeom prst="roundRect">
            <a:avLst/>
          </a:prstGeom>
          <a:gradFill flip="none" rotWithShape="1">
            <a:gsLst>
              <a:gs pos="0">
                <a:schemeClr val="accent5">
                  <a:lumMod val="75000"/>
                  <a:tint val="66000"/>
                  <a:satMod val="160000"/>
                </a:schemeClr>
              </a:gs>
              <a:gs pos="50000">
                <a:schemeClr val="accent5">
                  <a:lumMod val="75000"/>
                  <a:tint val="44500"/>
                  <a:satMod val="160000"/>
                </a:schemeClr>
              </a:gs>
              <a:gs pos="100000">
                <a:schemeClr val="accent5">
                  <a:lumMod val="75000"/>
                  <a:tint val="23500"/>
                  <a:satMod val="160000"/>
                </a:schemeClr>
              </a:gs>
            </a:gsLst>
            <a:lin ang="162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1509" name="Прямоугольник 5"/>
          <p:cNvSpPr>
            <a:spLocks noChangeArrowheads="1"/>
          </p:cNvSpPr>
          <p:nvPr/>
        </p:nvSpPr>
        <p:spPr bwMode="auto">
          <a:xfrm>
            <a:off x="3960813" y="571500"/>
            <a:ext cx="33258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4000" b="1">
                <a:solidFill>
                  <a:srgbClr val="0070C0"/>
                </a:solidFill>
                <a:latin typeface="Comic Sans MS" pitchFamily="66" charset="0"/>
              </a:rPr>
              <a:t>RIDDLES</a:t>
            </a:r>
            <a:endParaRPr lang="ru-RU" sz="4000" b="1">
              <a:solidFill>
                <a:srgbClr val="0070C0"/>
              </a:solidFill>
              <a:latin typeface="Comic Sans MS" pitchFamily="66" charset="0"/>
            </a:endParaRPr>
          </a:p>
        </p:txBody>
      </p:sp>
      <p:pic>
        <p:nvPicPr>
          <p:cNvPr id="1026" name="Picture 2" descr="C:\Users\Momento\Pictures\слон гиф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643063" y="428625"/>
            <a:ext cx="847725" cy="695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5" name="Содержимое 4" descr="киты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4357688" y="1285875"/>
            <a:ext cx="3997325" cy="2998788"/>
          </a:xfrm>
          <a:ln w="38100">
            <a:solidFill>
              <a:srgbClr val="00B0F0"/>
            </a:solidFill>
          </a:ln>
        </p:spPr>
      </p:pic>
      <p:pic>
        <p:nvPicPr>
          <p:cNvPr id="19459" name="Текст 3"/>
          <p:cNvPicPr>
            <a:picLocks noGrp="1" noChangeArrowheads="1"/>
          </p:cNvPicPr>
          <p:nvPr>
            <p:ph type="body" sz="half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251520" y="1340768"/>
            <a:ext cx="3505200" cy="4797425"/>
          </a:xfrm>
        </p:spPr>
      </p:pic>
      <p:sp>
        <p:nvSpPr>
          <p:cNvPr id="19460" name="Прямоугольник 6"/>
          <p:cNvSpPr>
            <a:spLocks noChangeArrowheads="1"/>
          </p:cNvSpPr>
          <p:nvPr/>
        </p:nvSpPr>
        <p:spPr bwMode="auto">
          <a:xfrm>
            <a:off x="3429000" y="412750"/>
            <a:ext cx="325437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4000" b="1">
                <a:solidFill>
                  <a:srgbClr val="0070C0"/>
                </a:solidFill>
                <a:latin typeface="Comic Sans MS" pitchFamily="66" charset="0"/>
              </a:rPr>
              <a:t>RIDDLES</a:t>
            </a:r>
            <a:endParaRPr lang="ru-RU" sz="4000" b="1">
              <a:solidFill>
                <a:srgbClr val="0070C0"/>
              </a:solidFill>
              <a:latin typeface="Comic Sans MS" pitchFamily="66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3214688" y="4429125"/>
            <a:ext cx="5572125" cy="2000250"/>
          </a:xfrm>
          <a:prstGeom prst="roundRect">
            <a:avLst/>
          </a:prstGeom>
          <a:gradFill flip="none" rotWithShape="1">
            <a:gsLst>
              <a:gs pos="0">
                <a:schemeClr val="accent5">
                  <a:lumMod val="75000"/>
                  <a:tint val="66000"/>
                  <a:satMod val="160000"/>
                </a:schemeClr>
              </a:gs>
              <a:gs pos="50000">
                <a:schemeClr val="accent5">
                  <a:lumMod val="75000"/>
                  <a:tint val="44500"/>
                  <a:satMod val="160000"/>
                </a:schemeClr>
              </a:gs>
              <a:gs pos="100000">
                <a:schemeClr val="accent5">
                  <a:lumMod val="75000"/>
                  <a:tint val="23500"/>
                  <a:satMod val="160000"/>
                </a:schemeClr>
              </a:gs>
            </a:gsLst>
            <a:lin ang="162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ransition spd="med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17410" name="Текст 3"/>
          <p:cNvSpPr>
            <a:spLocks noGrp="1"/>
          </p:cNvSpPr>
          <p:nvPr>
            <p:ph type="body" sz="half" idx="2"/>
          </p:nvPr>
        </p:nvSpPr>
        <p:spPr>
          <a:xfrm>
            <a:off x="492918" y="1556792"/>
            <a:ext cx="3008313" cy="4691063"/>
          </a:xfrm>
        </p:spPr>
        <p:txBody>
          <a:bodyPr/>
          <a:lstStyle/>
          <a:p>
            <a:pPr eaLnBrk="1" hangingPunct="1"/>
            <a:r>
              <a:rPr lang="en-US" sz="2400" dirty="0" smtClean="0">
                <a:solidFill>
                  <a:srgbClr val="0066CC"/>
                </a:solidFill>
                <a:latin typeface="Comic Sans MS" pitchFamily="66" charset="0"/>
              </a:rPr>
              <a:t>I live in the woods. I `m very big. I have a big nose, a little tail and four legs. I like to eat fish and berries. I like to sleep in winter. Sometimes I am very  aggressive. I am a</a:t>
            </a:r>
            <a:r>
              <a:rPr lang="en-US" sz="2400" dirty="0" smtClean="0">
                <a:solidFill>
                  <a:srgbClr val="9A3D01"/>
                </a:solidFill>
                <a:latin typeface="Comic Sans MS" pitchFamily="66" charset="0"/>
              </a:rPr>
              <a:t>… </a:t>
            </a:r>
            <a:endParaRPr lang="ru-RU" sz="2400" dirty="0" smtClean="0">
              <a:solidFill>
                <a:srgbClr val="9A3D01"/>
              </a:solidFill>
              <a:latin typeface="Comic Sans MS" pitchFamily="66" charset="0"/>
            </a:endParaRPr>
          </a:p>
        </p:txBody>
      </p:sp>
      <p:pic>
        <p:nvPicPr>
          <p:cNvPr id="7" name="Содержимое 6" descr="adult-brown-bear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3929063" y="1143000"/>
            <a:ext cx="4500562" cy="3240088"/>
          </a:xfrm>
          <a:ln>
            <a:solidFill>
              <a:schemeClr val="tx1"/>
            </a:solidFill>
          </a:ln>
        </p:spPr>
      </p:pic>
      <p:sp>
        <p:nvSpPr>
          <p:cNvPr id="5" name="Скругленный прямоугольник 4"/>
          <p:cNvSpPr/>
          <p:nvPr/>
        </p:nvSpPr>
        <p:spPr>
          <a:xfrm>
            <a:off x="3357563" y="4572000"/>
            <a:ext cx="5572125" cy="2000250"/>
          </a:xfrm>
          <a:prstGeom prst="roundRect">
            <a:avLst/>
          </a:prstGeom>
          <a:gradFill flip="none" rotWithShape="1">
            <a:gsLst>
              <a:gs pos="0">
                <a:schemeClr val="accent5">
                  <a:lumMod val="75000"/>
                  <a:tint val="66000"/>
                  <a:satMod val="160000"/>
                </a:schemeClr>
              </a:gs>
              <a:gs pos="50000">
                <a:schemeClr val="accent5">
                  <a:lumMod val="75000"/>
                  <a:tint val="44500"/>
                  <a:satMod val="160000"/>
                </a:schemeClr>
              </a:gs>
              <a:gs pos="100000">
                <a:schemeClr val="accent5">
                  <a:lumMod val="75000"/>
                  <a:tint val="23500"/>
                  <a:satMod val="160000"/>
                </a:schemeClr>
              </a:gs>
            </a:gsLst>
            <a:lin ang="162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457200" y="274638"/>
            <a:ext cx="8229600" cy="654050"/>
          </a:xfrm>
          <a:prstGeom prst="rect">
            <a:avLst/>
          </a:prstGeom>
        </p:spPr>
        <p:txBody>
          <a:bodyPr anchor="b">
            <a:normAutofit lnSpcReduction="1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en-US" sz="4000" b="1" dirty="0">
                <a:solidFill>
                  <a:srgbClr val="0070C0"/>
                </a:solidFill>
                <a:latin typeface="Comic Sans MS" pitchFamily="66" charset="0"/>
                <a:ea typeface="+mj-ea"/>
                <a:cs typeface="+mj-cs"/>
              </a:rPr>
              <a:t>RIDDLES</a:t>
            </a:r>
            <a:endParaRPr lang="ru-RU" sz="4000" b="1" dirty="0">
              <a:solidFill>
                <a:srgbClr val="0070C0"/>
              </a:solidFill>
              <a:latin typeface="Comic Sans MS" pitchFamily="66" charset="0"/>
              <a:ea typeface="+mj-ea"/>
              <a:cs typeface="+mj-cs"/>
            </a:endParaRPr>
          </a:p>
        </p:txBody>
      </p:sp>
    </p:spTree>
  </p:cSld>
  <p:clrMapOvr>
    <a:masterClrMapping/>
  </p:clrMapOvr>
  <p:transition spd="med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1843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pPr eaLnBrk="1" hangingPunct="1"/>
            <a:r>
              <a:rPr lang="en-US" sz="2800" dirty="0" smtClean="0">
                <a:solidFill>
                  <a:srgbClr val="0066CC"/>
                </a:solidFill>
                <a:latin typeface="Comic Sans MS" pitchFamily="66" charset="0"/>
              </a:rPr>
              <a:t>I have a very nice tail. I can fly. I `m covered with colorful feathers.  I can talk. I am very funny. I  am a..</a:t>
            </a:r>
            <a:endParaRPr lang="ru-RU" sz="2800" dirty="0" smtClean="0">
              <a:solidFill>
                <a:srgbClr val="0066CC"/>
              </a:solidFill>
              <a:latin typeface="Comic Sans MS" pitchFamily="66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3214688" y="4429125"/>
            <a:ext cx="5572125" cy="2000250"/>
          </a:xfrm>
          <a:prstGeom prst="roundRect">
            <a:avLst/>
          </a:prstGeom>
          <a:gradFill flip="none" rotWithShape="1">
            <a:gsLst>
              <a:gs pos="0">
                <a:schemeClr val="accent5">
                  <a:lumMod val="75000"/>
                  <a:tint val="66000"/>
                  <a:satMod val="160000"/>
                </a:schemeClr>
              </a:gs>
              <a:gs pos="50000">
                <a:schemeClr val="accent5">
                  <a:lumMod val="75000"/>
                  <a:tint val="44500"/>
                  <a:satMod val="160000"/>
                </a:schemeClr>
              </a:gs>
              <a:gs pos="100000">
                <a:schemeClr val="accent5">
                  <a:lumMod val="75000"/>
                  <a:tint val="23500"/>
                  <a:satMod val="160000"/>
                </a:schemeClr>
              </a:gs>
            </a:gsLst>
            <a:lin ang="162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457200" y="274638"/>
            <a:ext cx="8229600" cy="654050"/>
          </a:xfrm>
          <a:prstGeom prst="rect">
            <a:avLst/>
          </a:prstGeom>
        </p:spPr>
        <p:txBody>
          <a:bodyPr anchor="b">
            <a:normAutofit lnSpcReduction="1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en-US" sz="4000" b="1" dirty="0">
                <a:solidFill>
                  <a:srgbClr val="0070C0"/>
                </a:solidFill>
                <a:latin typeface="Comic Sans MS" pitchFamily="66" charset="0"/>
                <a:ea typeface="+mj-ea"/>
                <a:cs typeface="+mj-cs"/>
              </a:rPr>
              <a:t>RIDDLES</a:t>
            </a:r>
            <a:endParaRPr lang="ru-RU" sz="4000" b="1" dirty="0">
              <a:solidFill>
                <a:srgbClr val="0070C0"/>
              </a:solidFill>
              <a:latin typeface="Comic Sans MS" pitchFamily="66" charset="0"/>
              <a:ea typeface="+mj-ea"/>
              <a:cs typeface="+mj-cs"/>
            </a:endParaRPr>
          </a:p>
        </p:txBody>
      </p:sp>
      <p:pic>
        <p:nvPicPr>
          <p:cNvPr id="9" name="Содержимое 8" descr="Parrot_080430102918650_wideweb__300x375,1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4181475" y="822325"/>
            <a:ext cx="3651250" cy="3652838"/>
          </a:xfrm>
        </p:spPr>
      </p:pic>
    </p:spTree>
  </p:cSld>
  <p:clrMapOvr>
    <a:masterClrMapping/>
  </p:clrMapOvr>
  <p:transition spd="med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20482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pPr eaLnBrk="1" hangingPunct="1"/>
            <a:r>
              <a:rPr lang="en-US" sz="2800" dirty="0" smtClean="0">
                <a:solidFill>
                  <a:srgbClr val="0066CC"/>
                </a:solidFill>
                <a:latin typeface="Comic Sans MS" pitchFamily="66" charset="0"/>
              </a:rPr>
              <a:t>I have four legs and a tail. I have no teeth. I can swim and dive. I carry my house around with me.</a:t>
            </a:r>
          </a:p>
          <a:p>
            <a:pPr eaLnBrk="1" hangingPunct="1"/>
            <a:r>
              <a:rPr lang="en-US" sz="2800" dirty="0" smtClean="0">
                <a:solidFill>
                  <a:srgbClr val="0066CC"/>
                </a:solidFill>
                <a:latin typeface="Comic Sans MS" pitchFamily="66" charset="0"/>
              </a:rPr>
              <a:t>I am a …</a:t>
            </a:r>
            <a:endParaRPr lang="ru-RU" sz="2800" dirty="0" smtClean="0">
              <a:solidFill>
                <a:srgbClr val="0066CC"/>
              </a:solidFill>
              <a:latin typeface="Comic Sans MS" pitchFamily="66" charset="0"/>
            </a:endParaRPr>
          </a:p>
        </p:txBody>
      </p:sp>
      <p:sp>
        <p:nvSpPr>
          <p:cNvPr id="20483" name="Прямоугольник 6"/>
          <p:cNvSpPr>
            <a:spLocks noChangeArrowheads="1"/>
          </p:cNvSpPr>
          <p:nvPr/>
        </p:nvSpPr>
        <p:spPr bwMode="auto">
          <a:xfrm>
            <a:off x="3500438" y="428625"/>
            <a:ext cx="2214562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3200" b="1">
                <a:solidFill>
                  <a:srgbClr val="0070C0"/>
                </a:solidFill>
                <a:latin typeface="Comic Sans MS" pitchFamily="66" charset="0"/>
              </a:rPr>
              <a:t>RIDDLES</a:t>
            </a:r>
            <a:endParaRPr lang="ru-RU" sz="3200" b="1">
              <a:solidFill>
                <a:srgbClr val="0070C0"/>
              </a:solidFill>
              <a:latin typeface="Comic Sans MS" pitchFamily="66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3571875" y="4429125"/>
            <a:ext cx="5143500" cy="2000250"/>
          </a:xfrm>
          <a:prstGeom prst="roundRect">
            <a:avLst/>
          </a:prstGeom>
          <a:gradFill flip="none" rotWithShape="1">
            <a:gsLst>
              <a:gs pos="0">
                <a:schemeClr val="accent5">
                  <a:lumMod val="75000"/>
                  <a:tint val="66000"/>
                  <a:satMod val="160000"/>
                </a:schemeClr>
              </a:gs>
              <a:gs pos="50000">
                <a:schemeClr val="accent5">
                  <a:lumMod val="75000"/>
                  <a:tint val="44500"/>
                  <a:satMod val="160000"/>
                </a:schemeClr>
              </a:gs>
              <a:gs pos="100000">
                <a:schemeClr val="accent5">
                  <a:lumMod val="75000"/>
                  <a:tint val="23500"/>
                  <a:satMod val="160000"/>
                </a:schemeClr>
              </a:gs>
            </a:gsLst>
            <a:lin ang="162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10" name="Содержимое 9" descr="turtle_article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4359275" y="1195388"/>
            <a:ext cx="3541713" cy="2968625"/>
          </a:xfrm>
        </p:spPr>
      </p:pic>
    </p:spTree>
  </p:cSld>
  <p:clrMapOvr>
    <a:masterClrMapping/>
  </p:clrMapOvr>
  <p:transition spd="med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1622</TotalTime>
  <Words>464</Words>
  <Application>Microsoft Office PowerPoint</Application>
  <PresentationFormat>Экран (4:3)</PresentationFormat>
  <Paragraphs>46</Paragraphs>
  <Slides>16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IS London Zoo one of the best zoos in the world?</vt:lpstr>
      <vt:lpstr>Презентация PowerPoint</vt:lpstr>
      <vt:lpstr>Презентация PowerPoint</vt:lpstr>
      <vt:lpstr>IS London Zoo one of the best zoos in the world?</vt:lpstr>
      <vt:lpstr>My Zoo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LONDON ZOO</dc:title>
  <dc:creator>Momento</dc:creator>
  <cp:lastModifiedBy>1</cp:lastModifiedBy>
  <cp:revision>115</cp:revision>
  <dcterms:created xsi:type="dcterms:W3CDTF">2009-11-16T18:30:19Z</dcterms:created>
  <dcterms:modified xsi:type="dcterms:W3CDTF">2023-12-01T11:12:40Z</dcterms:modified>
</cp:coreProperties>
</file>